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1" r:id="rId8"/>
    <p:sldId id="280" r:id="rId9"/>
    <p:sldId id="302" r:id="rId10"/>
    <p:sldId id="284" r:id="rId11"/>
    <p:sldId id="277" r:id="rId12"/>
    <p:sldId id="286" r:id="rId13"/>
    <p:sldId id="304" r:id="rId14"/>
    <p:sldId id="303" r:id="rId15"/>
    <p:sldId id="300" r:id="rId16"/>
    <p:sldId id="305" r:id="rId17"/>
    <p:sldId id="306" r:id="rId18"/>
    <p:sldId id="273" r:id="rId19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67" autoAdjust="0"/>
    <p:restoredTop sz="96092" autoAdjust="0"/>
  </p:normalViewPr>
  <p:slideViewPr>
    <p:cSldViewPr snapToGrid="0" snapToObjects="1">
      <p:cViewPr>
        <p:scale>
          <a:sx n="70" d="100"/>
          <a:sy n="70" d="100"/>
        </p:scale>
        <p:origin x="834" y="24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686979-AF30-4EF6-B410-134468B34DEF}" type="doc">
      <dgm:prSet loTypeId="urn:microsoft.com/office/officeart/2005/8/layout/radial3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7B79AC8D-49D2-4955-BFCF-4FAC483DAC13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err="1" smtClean="0"/>
            <a:t>Aplicación</a:t>
          </a:r>
          <a:r>
            <a:rPr lang="en-US" dirty="0" smtClean="0"/>
            <a:t> y </a:t>
          </a:r>
          <a:r>
            <a:rPr lang="en-US" dirty="0" err="1" smtClean="0"/>
            <a:t>vigilancia</a:t>
          </a:r>
          <a:r>
            <a:rPr lang="en-US" dirty="0" smtClean="0"/>
            <a:t> del </a:t>
          </a:r>
          <a:r>
            <a:rPr lang="en-US" dirty="0" err="1" smtClean="0"/>
            <a:t>cumplimiento</a:t>
          </a:r>
          <a:r>
            <a:rPr lang="en-US" dirty="0" smtClean="0"/>
            <a:t> de la </a:t>
          </a:r>
          <a:r>
            <a:rPr lang="en-US" dirty="0" err="1" smtClean="0"/>
            <a:t>Convención</a:t>
          </a:r>
          <a:endParaRPr lang="en-US" dirty="0"/>
        </a:p>
      </dgm:t>
    </dgm:pt>
    <dgm:pt modelId="{0C14FC97-8898-4A10-B78D-FA9EF330DFFC}" type="parTrans" cxnId="{11F422F6-6F79-4DFD-92F8-ACE5DD055FB6}">
      <dgm:prSet/>
      <dgm:spPr/>
      <dgm:t>
        <a:bodyPr/>
        <a:lstStyle/>
        <a:p>
          <a:endParaRPr lang="en-US"/>
        </a:p>
      </dgm:t>
    </dgm:pt>
    <dgm:pt modelId="{3BCD90DA-5150-45E5-96EA-A2303A048537}" type="sibTrans" cxnId="{11F422F6-6F79-4DFD-92F8-ACE5DD055FB6}">
      <dgm:prSet/>
      <dgm:spPr/>
      <dgm:t>
        <a:bodyPr/>
        <a:lstStyle/>
        <a:p>
          <a:endParaRPr lang="en-US"/>
        </a:p>
      </dgm:t>
    </dgm:pt>
    <dgm:pt modelId="{FC567B80-E4E9-4EB2-B9D7-89D0FDEA8508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700" b="0" dirty="0" err="1" smtClean="0"/>
            <a:t>Puntos</a:t>
          </a:r>
          <a:r>
            <a:rPr lang="en-US" sz="1700" b="0" dirty="0" smtClean="0"/>
            <a:t> </a:t>
          </a:r>
          <a:r>
            <a:rPr lang="en-US" sz="1700" b="0" dirty="0" err="1" smtClean="0"/>
            <a:t>focales</a:t>
          </a:r>
          <a:r>
            <a:rPr lang="en-US" sz="1700" b="0" dirty="0" smtClean="0"/>
            <a:t>   </a:t>
          </a:r>
          <a:r>
            <a:rPr lang="en-US" sz="1700" b="0" dirty="0" err="1" smtClean="0"/>
            <a:t>Mecanismos</a:t>
          </a:r>
          <a:r>
            <a:rPr lang="en-US" sz="1700" b="0" dirty="0" smtClean="0"/>
            <a:t> de </a:t>
          </a:r>
          <a:r>
            <a:rPr lang="en-US" sz="1700" b="0" dirty="0" err="1" smtClean="0"/>
            <a:t>coordinación</a:t>
          </a:r>
          <a:endParaRPr lang="en-US" sz="1700" b="0" dirty="0"/>
        </a:p>
      </dgm:t>
    </dgm:pt>
    <dgm:pt modelId="{67C67DF7-3620-47F9-AE09-4F5368E36090}" type="parTrans" cxnId="{0512AECC-019D-411D-874E-C683EFAC3D8F}">
      <dgm:prSet/>
      <dgm:spPr/>
      <dgm:t>
        <a:bodyPr/>
        <a:lstStyle/>
        <a:p>
          <a:endParaRPr lang="en-US"/>
        </a:p>
      </dgm:t>
    </dgm:pt>
    <dgm:pt modelId="{C8BD1B0A-7423-49F5-80D2-68A3DB4FE896}" type="sibTrans" cxnId="{0512AECC-019D-411D-874E-C683EFAC3D8F}">
      <dgm:prSet/>
      <dgm:spPr/>
      <dgm:t>
        <a:bodyPr/>
        <a:lstStyle/>
        <a:p>
          <a:endParaRPr lang="en-US"/>
        </a:p>
      </dgm:t>
    </dgm:pt>
    <dgm:pt modelId="{0553CEF1-EF83-44F0-9119-424AEAAC622E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800" dirty="0" smtClean="0"/>
            <a:t>Marco </a:t>
          </a:r>
          <a:r>
            <a:rPr lang="en-US" sz="1800" dirty="0" err="1" smtClean="0"/>
            <a:t>nacional</a:t>
          </a:r>
          <a:r>
            <a:rPr lang="en-US" sz="1800" dirty="0" smtClean="0"/>
            <a:t> de </a:t>
          </a:r>
          <a:r>
            <a:rPr lang="en-US" sz="1800" dirty="0" err="1" smtClean="0"/>
            <a:t>seguimiento</a:t>
          </a:r>
          <a:endParaRPr lang="en-US" sz="1800" dirty="0"/>
        </a:p>
      </dgm:t>
    </dgm:pt>
    <dgm:pt modelId="{9E54F4C6-3AC3-45DC-A99E-7FD197C1287C}" type="parTrans" cxnId="{C6EB7833-C914-443F-A1FA-9C260843D889}">
      <dgm:prSet/>
      <dgm:spPr/>
      <dgm:t>
        <a:bodyPr/>
        <a:lstStyle/>
        <a:p>
          <a:endParaRPr lang="en-US"/>
        </a:p>
      </dgm:t>
    </dgm:pt>
    <dgm:pt modelId="{133080A0-97DA-4888-A0CF-436DA1338C1E}" type="sibTrans" cxnId="{C6EB7833-C914-443F-A1FA-9C260843D889}">
      <dgm:prSet/>
      <dgm:spPr/>
      <dgm:t>
        <a:bodyPr/>
        <a:lstStyle/>
        <a:p>
          <a:endParaRPr lang="en-US"/>
        </a:p>
      </dgm:t>
    </dgm:pt>
    <dgm:pt modelId="{7052BB00-A66B-4DF1-AEDA-78D38FA9BC34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800" b="0" dirty="0" err="1" smtClean="0"/>
            <a:t>Sociedad</a:t>
          </a:r>
          <a:r>
            <a:rPr lang="en-US" sz="1800" b="0" dirty="0" smtClean="0"/>
            <a:t> civil, </a:t>
          </a:r>
          <a:r>
            <a:rPr lang="en-US" sz="1800" b="0" dirty="0" err="1" smtClean="0"/>
            <a:t>Oficina</a:t>
          </a:r>
          <a:r>
            <a:rPr lang="en-US" sz="1800" b="0" dirty="0" smtClean="0"/>
            <a:t> de </a:t>
          </a:r>
          <a:r>
            <a:rPr lang="en-US" sz="1800" b="0" dirty="0" err="1" smtClean="0"/>
            <a:t>Obras</a:t>
          </a:r>
          <a:r>
            <a:rPr lang="en-US" sz="1800" b="0" dirty="0" smtClean="0"/>
            <a:t> </a:t>
          </a:r>
          <a:r>
            <a:rPr lang="en-US" sz="1800" b="0" dirty="0" err="1" smtClean="0"/>
            <a:t>Públicas</a:t>
          </a:r>
          <a:r>
            <a:rPr lang="en-US" sz="1800" b="0" dirty="0" smtClean="0"/>
            <a:t>, OPD, </a:t>
          </a:r>
          <a:r>
            <a:rPr lang="en-US" sz="1800" b="0" dirty="0" err="1" smtClean="0"/>
            <a:t>prensa</a:t>
          </a:r>
          <a:r>
            <a:rPr lang="en-US" sz="1800" b="0" dirty="0" smtClean="0"/>
            <a:t>, </a:t>
          </a:r>
          <a:r>
            <a:rPr lang="en-US" sz="1800" b="0" dirty="0" err="1" smtClean="0"/>
            <a:t>universidad</a:t>
          </a:r>
          <a:endParaRPr lang="en-US" sz="1800" b="0" dirty="0" smtClean="0"/>
        </a:p>
      </dgm:t>
    </dgm:pt>
    <dgm:pt modelId="{9BDBAD51-06A8-4B27-89AE-4D8FD712FEF9}" type="parTrans" cxnId="{ED850298-18A6-4D17-86D0-3CE2615A53CD}">
      <dgm:prSet/>
      <dgm:spPr/>
      <dgm:t>
        <a:bodyPr/>
        <a:lstStyle/>
        <a:p>
          <a:endParaRPr lang="en-US"/>
        </a:p>
      </dgm:t>
    </dgm:pt>
    <dgm:pt modelId="{07D70BF9-AB69-436D-B7E3-3CB55FABC2F7}" type="sibTrans" cxnId="{ED850298-18A6-4D17-86D0-3CE2615A53CD}">
      <dgm:prSet/>
      <dgm:spPr/>
      <dgm:t>
        <a:bodyPr/>
        <a:lstStyle/>
        <a:p>
          <a:endParaRPr lang="en-US"/>
        </a:p>
      </dgm:t>
    </dgm:pt>
    <dgm:pt modelId="{118D2BA6-58CB-4383-B3A8-7EA3C88C5F83}" type="pres">
      <dgm:prSet presAssocID="{2F686979-AF30-4EF6-B410-134468B34D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06BD1A-001E-49EA-890D-B000C5117C20}" type="pres">
      <dgm:prSet presAssocID="{2F686979-AF30-4EF6-B410-134468B34DEF}" presName="radial" presStyleCnt="0">
        <dgm:presLayoutVars>
          <dgm:animLvl val="ctr"/>
        </dgm:presLayoutVars>
      </dgm:prSet>
      <dgm:spPr/>
    </dgm:pt>
    <dgm:pt modelId="{CA856D54-5AA4-4C6B-B616-DECD6C5EC4B1}" type="pres">
      <dgm:prSet presAssocID="{7B79AC8D-49D2-4955-BFCF-4FAC483DAC13}" presName="centerShape" presStyleLbl="vennNode1" presStyleIdx="0" presStyleCnt="4" custScaleX="101409" custScaleY="87128" custLinFactNeighborX="-260" custLinFactNeighborY="-1039"/>
      <dgm:spPr/>
      <dgm:t>
        <a:bodyPr/>
        <a:lstStyle/>
        <a:p>
          <a:endParaRPr lang="en-US"/>
        </a:p>
      </dgm:t>
    </dgm:pt>
    <dgm:pt modelId="{54275520-029A-4F73-AD64-3F4E950ECE47}" type="pres">
      <dgm:prSet presAssocID="{FC567B80-E4E9-4EB2-B9D7-89D0FDEA8508}" presName="node" presStyleLbl="vennNode1" presStyleIdx="1" presStyleCnt="4" custScaleX="112034" custScaleY="892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A5281-4007-4CAA-8C09-CACCE28ACA2E}" type="pres">
      <dgm:prSet presAssocID="{0553CEF1-EF83-44F0-9119-424AEAAC622E}" presName="node" presStyleLbl="vennNode1" presStyleIdx="2" presStyleCnt="4" custScaleX="118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3467C3-C3B8-4C31-8C37-FA2CCCCC9748}" type="pres">
      <dgm:prSet presAssocID="{7052BB00-A66B-4DF1-AEDA-78D38FA9BC34}" presName="node" presStyleLbl="vennNode1" presStyleIdx="3" presStyleCnt="4" custScaleX="120810" custRadScaleRad="108361" custRadScaleInc="30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850298-18A6-4D17-86D0-3CE2615A53CD}" srcId="{7B79AC8D-49D2-4955-BFCF-4FAC483DAC13}" destId="{7052BB00-A66B-4DF1-AEDA-78D38FA9BC34}" srcOrd="2" destOrd="0" parTransId="{9BDBAD51-06A8-4B27-89AE-4D8FD712FEF9}" sibTransId="{07D70BF9-AB69-436D-B7E3-3CB55FABC2F7}"/>
    <dgm:cxn modelId="{0512AECC-019D-411D-874E-C683EFAC3D8F}" srcId="{7B79AC8D-49D2-4955-BFCF-4FAC483DAC13}" destId="{FC567B80-E4E9-4EB2-B9D7-89D0FDEA8508}" srcOrd="0" destOrd="0" parTransId="{67C67DF7-3620-47F9-AE09-4F5368E36090}" sibTransId="{C8BD1B0A-7423-49F5-80D2-68A3DB4FE896}"/>
    <dgm:cxn modelId="{91A3ECB5-B87A-4B87-9391-6CF60CFA0168}" type="presOf" srcId="{7B79AC8D-49D2-4955-BFCF-4FAC483DAC13}" destId="{CA856D54-5AA4-4C6B-B616-DECD6C5EC4B1}" srcOrd="0" destOrd="0" presId="urn:microsoft.com/office/officeart/2005/8/layout/radial3"/>
    <dgm:cxn modelId="{C6EB7833-C914-443F-A1FA-9C260843D889}" srcId="{7B79AC8D-49D2-4955-BFCF-4FAC483DAC13}" destId="{0553CEF1-EF83-44F0-9119-424AEAAC622E}" srcOrd="1" destOrd="0" parTransId="{9E54F4C6-3AC3-45DC-A99E-7FD197C1287C}" sibTransId="{133080A0-97DA-4888-A0CF-436DA1338C1E}"/>
    <dgm:cxn modelId="{BA21CFF4-EBAF-45E9-BC63-CFEA55EFBB37}" type="presOf" srcId="{7052BB00-A66B-4DF1-AEDA-78D38FA9BC34}" destId="{7C3467C3-C3B8-4C31-8C37-FA2CCCCC9748}" srcOrd="0" destOrd="0" presId="urn:microsoft.com/office/officeart/2005/8/layout/radial3"/>
    <dgm:cxn modelId="{9FBA9046-C0B3-4A7E-B37B-68A7CD2AEC79}" type="presOf" srcId="{FC567B80-E4E9-4EB2-B9D7-89D0FDEA8508}" destId="{54275520-029A-4F73-AD64-3F4E950ECE47}" srcOrd="0" destOrd="0" presId="urn:microsoft.com/office/officeart/2005/8/layout/radial3"/>
    <dgm:cxn modelId="{9E0F69E3-1CD1-4EED-9BF5-AE7BD89AE758}" type="presOf" srcId="{2F686979-AF30-4EF6-B410-134468B34DEF}" destId="{118D2BA6-58CB-4383-B3A8-7EA3C88C5F83}" srcOrd="0" destOrd="0" presId="urn:microsoft.com/office/officeart/2005/8/layout/radial3"/>
    <dgm:cxn modelId="{11F422F6-6F79-4DFD-92F8-ACE5DD055FB6}" srcId="{2F686979-AF30-4EF6-B410-134468B34DEF}" destId="{7B79AC8D-49D2-4955-BFCF-4FAC483DAC13}" srcOrd="0" destOrd="0" parTransId="{0C14FC97-8898-4A10-B78D-FA9EF330DFFC}" sibTransId="{3BCD90DA-5150-45E5-96EA-A2303A048537}"/>
    <dgm:cxn modelId="{93692FCC-C87D-4670-A982-50FEAA277E4E}" type="presOf" srcId="{0553CEF1-EF83-44F0-9119-424AEAAC622E}" destId="{AE1A5281-4007-4CAA-8C09-CACCE28ACA2E}" srcOrd="0" destOrd="0" presId="urn:microsoft.com/office/officeart/2005/8/layout/radial3"/>
    <dgm:cxn modelId="{13BE48BD-C8A7-4419-B72B-269007EF2145}" type="presParOf" srcId="{118D2BA6-58CB-4383-B3A8-7EA3C88C5F83}" destId="{8A06BD1A-001E-49EA-890D-B000C5117C20}" srcOrd="0" destOrd="0" presId="urn:microsoft.com/office/officeart/2005/8/layout/radial3"/>
    <dgm:cxn modelId="{BF402757-B60C-468B-9FBA-B6EB9F9D9C76}" type="presParOf" srcId="{8A06BD1A-001E-49EA-890D-B000C5117C20}" destId="{CA856D54-5AA4-4C6B-B616-DECD6C5EC4B1}" srcOrd="0" destOrd="0" presId="urn:microsoft.com/office/officeart/2005/8/layout/radial3"/>
    <dgm:cxn modelId="{3284A2BC-0B9B-4DCA-ADA0-F1FCA59F1B68}" type="presParOf" srcId="{8A06BD1A-001E-49EA-890D-B000C5117C20}" destId="{54275520-029A-4F73-AD64-3F4E950ECE47}" srcOrd="1" destOrd="0" presId="urn:microsoft.com/office/officeart/2005/8/layout/radial3"/>
    <dgm:cxn modelId="{E0EC7CD5-8EB2-4373-AA3A-D6563B277F13}" type="presParOf" srcId="{8A06BD1A-001E-49EA-890D-B000C5117C20}" destId="{AE1A5281-4007-4CAA-8C09-CACCE28ACA2E}" srcOrd="2" destOrd="0" presId="urn:microsoft.com/office/officeart/2005/8/layout/radial3"/>
    <dgm:cxn modelId="{58F108E9-2531-4F03-AFAA-009B6D3764D7}" type="presParOf" srcId="{8A06BD1A-001E-49EA-890D-B000C5117C20}" destId="{7C3467C3-C3B8-4C31-8C37-FA2CCCCC974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56D54-5AA4-4C6B-B616-DECD6C5EC4B1}">
      <dsp:nvSpPr>
        <dsp:cNvPr id="0" name=""/>
        <dsp:cNvSpPr/>
      </dsp:nvSpPr>
      <dsp:spPr>
        <a:xfrm>
          <a:off x="2129337" y="1587895"/>
          <a:ext cx="3132752" cy="269158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Aplicación</a:t>
          </a:r>
          <a:r>
            <a:rPr lang="en-US" sz="2600" kern="1200" dirty="0" smtClean="0"/>
            <a:t> y </a:t>
          </a:r>
          <a:r>
            <a:rPr lang="en-US" sz="2600" kern="1200" dirty="0" err="1" smtClean="0"/>
            <a:t>vigilancia</a:t>
          </a:r>
          <a:r>
            <a:rPr lang="en-US" sz="2600" kern="1200" dirty="0" smtClean="0"/>
            <a:t> del </a:t>
          </a:r>
          <a:r>
            <a:rPr lang="en-US" sz="2600" kern="1200" dirty="0" err="1" smtClean="0"/>
            <a:t>cumplimiento</a:t>
          </a:r>
          <a:r>
            <a:rPr lang="en-US" sz="2600" kern="1200" dirty="0" smtClean="0"/>
            <a:t> de la </a:t>
          </a:r>
          <a:r>
            <a:rPr lang="en-US" sz="2600" kern="1200" dirty="0" err="1" smtClean="0"/>
            <a:t>Convención</a:t>
          </a:r>
          <a:endParaRPr lang="en-US" sz="2600" kern="1200" dirty="0"/>
        </a:p>
      </dsp:txBody>
      <dsp:txXfrm>
        <a:off x="2588118" y="1982068"/>
        <a:ext cx="2215190" cy="1903234"/>
      </dsp:txXfrm>
    </dsp:sp>
    <dsp:sp modelId="{54275520-029A-4F73-AD64-3F4E950ECE47}">
      <dsp:nvSpPr>
        <dsp:cNvPr id="0" name=""/>
        <dsp:cNvSpPr/>
      </dsp:nvSpPr>
      <dsp:spPr>
        <a:xfrm>
          <a:off x="2840919" y="276529"/>
          <a:ext cx="1730491" cy="137818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err="1" smtClean="0"/>
            <a:t>Puntos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focales</a:t>
          </a:r>
          <a:r>
            <a:rPr lang="en-US" sz="1700" b="0" kern="1200" dirty="0" smtClean="0"/>
            <a:t>   </a:t>
          </a:r>
          <a:r>
            <a:rPr lang="en-US" sz="1700" b="0" kern="1200" dirty="0" err="1" smtClean="0"/>
            <a:t>Mecanismos</a:t>
          </a:r>
          <a:r>
            <a:rPr lang="en-US" sz="1700" b="0" kern="1200" dirty="0" smtClean="0"/>
            <a:t> de </a:t>
          </a:r>
          <a:r>
            <a:rPr lang="en-US" sz="1700" b="0" kern="1200" dirty="0" err="1" smtClean="0"/>
            <a:t>coordinación</a:t>
          </a:r>
          <a:endParaRPr lang="en-US" sz="1700" b="0" kern="1200" dirty="0"/>
        </a:p>
      </dsp:txBody>
      <dsp:txXfrm>
        <a:off x="3094344" y="478359"/>
        <a:ext cx="1223641" cy="974520"/>
      </dsp:txXfrm>
    </dsp:sp>
    <dsp:sp modelId="{AE1A5281-4007-4CAA-8C09-CACCE28ACA2E}">
      <dsp:nvSpPr>
        <dsp:cNvPr id="0" name=""/>
        <dsp:cNvSpPr/>
      </dsp:nvSpPr>
      <dsp:spPr>
        <a:xfrm>
          <a:off x="4534634" y="3208057"/>
          <a:ext cx="1824187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Marco </a:t>
          </a:r>
          <a:r>
            <a:rPr lang="en-US" sz="1800" kern="1200" dirty="0" err="1" smtClean="0"/>
            <a:t>nacional</a:t>
          </a:r>
          <a:r>
            <a:rPr lang="en-US" sz="1800" kern="1200" dirty="0" smtClean="0"/>
            <a:t> de </a:t>
          </a:r>
          <a:r>
            <a:rPr lang="en-US" sz="1800" kern="1200" dirty="0" err="1" smtClean="0"/>
            <a:t>seguimiento</a:t>
          </a:r>
          <a:endParaRPr lang="en-US" sz="1800" kern="1200" dirty="0"/>
        </a:p>
      </dsp:txBody>
      <dsp:txXfrm>
        <a:off x="4801780" y="3434260"/>
        <a:ext cx="1289895" cy="1092206"/>
      </dsp:txXfrm>
    </dsp:sp>
    <dsp:sp modelId="{7C3467C3-C3B8-4C31-8C37-FA2CCCCC9748}">
      <dsp:nvSpPr>
        <dsp:cNvPr id="0" name=""/>
        <dsp:cNvSpPr/>
      </dsp:nvSpPr>
      <dsp:spPr>
        <a:xfrm>
          <a:off x="821626" y="3169948"/>
          <a:ext cx="1866046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err="1" smtClean="0"/>
            <a:t>Sociedad</a:t>
          </a:r>
          <a:r>
            <a:rPr lang="en-US" sz="1800" b="0" kern="1200" dirty="0" smtClean="0"/>
            <a:t> civil, </a:t>
          </a:r>
          <a:r>
            <a:rPr lang="en-US" sz="1800" b="0" kern="1200" dirty="0" err="1" smtClean="0"/>
            <a:t>Oficina</a:t>
          </a:r>
          <a:r>
            <a:rPr lang="en-US" sz="1800" b="0" kern="1200" dirty="0" smtClean="0"/>
            <a:t> de </a:t>
          </a:r>
          <a:r>
            <a:rPr lang="en-US" sz="1800" b="0" kern="1200" dirty="0" err="1" smtClean="0"/>
            <a:t>Obras</a:t>
          </a:r>
          <a:r>
            <a:rPr lang="en-US" sz="1800" b="0" kern="1200" dirty="0" smtClean="0"/>
            <a:t> </a:t>
          </a:r>
          <a:r>
            <a:rPr lang="en-US" sz="1800" b="0" kern="1200" dirty="0" err="1" smtClean="0"/>
            <a:t>Públicas</a:t>
          </a:r>
          <a:r>
            <a:rPr lang="en-US" sz="1800" b="0" kern="1200" dirty="0" smtClean="0"/>
            <a:t>, OPD, </a:t>
          </a:r>
          <a:r>
            <a:rPr lang="en-US" sz="1800" b="0" kern="1200" dirty="0" err="1" smtClean="0"/>
            <a:t>prensa</a:t>
          </a:r>
          <a:r>
            <a:rPr lang="en-US" sz="1800" b="0" kern="1200" dirty="0" smtClean="0"/>
            <a:t>, </a:t>
          </a:r>
          <a:r>
            <a:rPr lang="en-US" sz="1800" b="0" kern="1200" dirty="0" err="1" smtClean="0"/>
            <a:t>universidad</a:t>
          </a:r>
          <a:endParaRPr lang="en-US" sz="1800" b="0" kern="1200" dirty="0" smtClean="0"/>
        </a:p>
      </dsp:txBody>
      <dsp:txXfrm>
        <a:off x="1094902" y="3396151"/>
        <a:ext cx="1319494" cy="1092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EB933F94-D710-4291-99AD-DE2F5916B2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192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4E86673-3BAF-4C41-912E-E7B76960ABE7}" type="datetimeFigureOut">
              <a:rPr lang="en-GB"/>
              <a:pPr>
                <a:defRPr/>
              </a:pPr>
              <a:t>26/07/2015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031343B-3107-4212-99D7-1FC24C75F9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37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C3A9673-0546-4E44-87E0-3CBA84DDA8A4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98734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7A2BAD79-D62B-4948-9C96-D590FA1D83E8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861382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ECCC7ADC-8EB1-479A-9E0D-BDB77939C753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50710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B73F06-5F5C-4CC4-9900-1687B0CDAEA6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268734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0B818ADC-1E8C-4B9F-871A-0828C2FA7BD9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55456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CC3C77E-8F1E-420A-A892-B13F2438E8A5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31118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06BBF14-34AD-4D67-B97E-63BA178EF627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217841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b="1" smtClean="0"/>
              <a:t>Slide 4</a:t>
            </a:r>
          </a:p>
          <a:p>
            <a:pPr eaLnBrk="1" hangingPunct="1">
              <a:spcBef>
                <a:spcPct val="0"/>
              </a:spcBef>
            </a:pPr>
            <a:endParaRPr lang="fr-CH" b="1" smtClean="0"/>
          </a:p>
          <a:p>
            <a:pPr eaLnBrk="1" hangingPunct="1">
              <a:spcBef>
                <a:spcPct val="0"/>
              </a:spcBef>
            </a:pPr>
            <a:r>
              <a:rPr lang="fr-CH" smtClean="0"/>
              <a:t>The purpose of this slide is to outline the various mechanisms that can have a role in national implementation and monitoring.  </a:t>
            </a:r>
          </a:p>
          <a:p>
            <a:pPr eaLnBrk="1" hangingPunct="1">
              <a:spcBef>
                <a:spcPct val="0"/>
              </a:spcBef>
            </a:pPr>
            <a:endParaRPr lang="fr-CH" smtClean="0"/>
          </a:p>
          <a:p>
            <a:pPr eaLnBrk="1" hangingPunct="1">
              <a:spcBef>
                <a:spcPct val="0"/>
              </a:spcBef>
            </a:pPr>
            <a:r>
              <a:rPr lang="fr-CH" smtClean="0"/>
              <a:t>While the Convention refers explicitly to three mechanisms – focal points, coordination mechanisms and independent monitoring mechanisms/frameworks – other mechanisms can also help to implement and monitor.  Parliament, Courts, civil society are examples.</a:t>
            </a: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D1D102D-8B67-4564-8631-AA28DB591953}" type="slidenum">
              <a:rPr lang="en-US" smtClean="0">
                <a:cs typeface="Arial" charset="0"/>
              </a:rPr>
              <a:pPr eaLnBrk="1" hangingPunct="1"/>
              <a:t>3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149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39CE23B5-8B80-4BB8-9C20-B4D244EC1AF6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71726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8594FC7F-FFA6-48C0-A417-F5FAA42E887B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299080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5238D41-FE3A-4C4F-A52E-2EBE7FC4C6CC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264140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03EF4E-14D0-4B76-9951-62D36AB48D52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636818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DB841B0-8DBB-461A-A5D5-E6CAA6E4D2ED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1725687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4B81CFD2-DB34-4831-86C7-7EC2A4EBD39D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64406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61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56117-CF58-49C0-B599-2CFECAF9D875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9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F2C93-B8CE-432B-A223-CC531B9E7F60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7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0BAEC-024B-4147-ADD3-155C60D2B905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378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31AEA-E93E-4DA7-8B80-1F1B5A6D9B19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00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81696-7640-432C-BBBB-7DD634C24890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93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CD8AB-B751-4BB9-8114-FBE98C931017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132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C9937-3860-4BC1-B7FB-F577D7A4B2DC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43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1B273011-9DD8-407F-9341-3683DF98FD36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9" r:id="rId7"/>
    <p:sldLayoutId id="2147483910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Módulo</a:t>
            </a:r>
            <a:r>
              <a:rPr lang="en-US" sz="3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6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smtClean="0">
                <a:latin typeface="Arial" charset="0"/>
                <a:cs typeface="Arial" charset="0"/>
              </a:rPr>
              <a:t>Marcos </a:t>
            </a:r>
            <a:r>
              <a:rPr lang="en-US" sz="3400" dirty="0" err="1" smtClean="0">
                <a:latin typeface="Arial" charset="0"/>
                <a:cs typeface="Arial" charset="0"/>
              </a:rPr>
              <a:t>nacionales</a:t>
            </a:r>
            <a:r>
              <a:rPr lang="en-US" sz="3400" dirty="0" smtClean="0">
                <a:latin typeface="Arial" charset="0"/>
                <a:cs typeface="Arial" charset="0"/>
              </a:rPr>
              <a:t> de </a:t>
            </a:r>
            <a:r>
              <a:rPr lang="en-US" sz="3400" dirty="0" err="1" smtClean="0">
                <a:latin typeface="Arial" charset="0"/>
                <a:cs typeface="Arial" charset="0"/>
              </a:rPr>
              <a:t>aplicación</a:t>
            </a:r>
            <a:r>
              <a:rPr lang="en-US" sz="3400" dirty="0" smtClean="0">
                <a:latin typeface="Arial" charset="0"/>
                <a:cs typeface="Arial" charset="0"/>
              </a:rPr>
              <a:t> y </a:t>
            </a:r>
            <a:r>
              <a:rPr lang="en-US" sz="3400" smtClean="0">
                <a:latin typeface="Arial" charset="0"/>
                <a:cs typeface="Arial" charset="0"/>
              </a:rPr>
              <a:t>seguimiento</a:t>
            </a:r>
            <a:r>
              <a:rPr lang="en-US" sz="3400" dirty="0" smtClean="0">
                <a:latin typeface="Arial" charset="0"/>
                <a:cs typeface="Arial" charset="0"/>
              </a:rPr>
              <a:t/>
            </a:r>
            <a:br>
              <a:rPr lang="en-US" sz="3400" dirty="0" smtClean="0">
                <a:latin typeface="Arial" charset="0"/>
                <a:cs typeface="Arial" charset="0"/>
              </a:rPr>
            </a:br>
            <a:endParaRPr lang="en-GB" sz="3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en-US" sz="3600" dirty="0" err="1" smtClean="0">
                <a:latin typeface="Arial" charset="0"/>
                <a:cs typeface="Arial" charset="0"/>
              </a:rPr>
              <a:t>Funciones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16000" y="1365250"/>
            <a:ext cx="7056438" cy="4572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Marco </a:t>
            </a:r>
            <a:r>
              <a:rPr lang="en-GB" sz="2800" b="1" dirty="0" err="1" smtClean="0">
                <a:latin typeface="Arial" pitchFamily="34" charset="0"/>
                <a:cs typeface="Arial" pitchFamily="34" charset="0"/>
              </a:rPr>
              <a:t>nacional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b="1" dirty="0" err="1" smtClean="0">
                <a:latin typeface="Arial" pitchFamily="34" charset="0"/>
                <a:cs typeface="Arial" pitchFamily="34" charset="0"/>
              </a:rPr>
              <a:t>independiente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16000" y="2225675"/>
            <a:ext cx="1968500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 err="1" smtClean="0">
                <a:latin typeface="Arial" pitchFamily="34" charset="0"/>
                <a:cs typeface="Arial" pitchFamily="34" charset="0"/>
              </a:rPr>
              <a:t>Promoción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21075" y="2225675"/>
            <a:ext cx="2046288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 err="1" smtClean="0">
                <a:latin typeface="Arial" pitchFamily="34" charset="0"/>
                <a:cs typeface="Arial" pitchFamily="34" charset="0"/>
              </a:rPr>
              <a:t>Protección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43613" y="2225675"/>
            <a:ext cx="2028825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 err="1" smtClean="0">
                <a:latin typeface="Arial" pitchFamily="34" charset="0"/>
                <a:cs typeface="Arial" pitchFamily="34" charset="0"/>
              </a:rPr>
              <a:t>Supervisión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1757363" y="2816225"/>
            <a:ext cx="484187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4302125" y="2816225"/>
            <a:ext cx="484188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6861175" y="2816225"/>
            <a:ext cx="485775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Flowchart: Process 10"/>
          <p:cNvSpPr/>
          <p:nvPr/>
        </p:nvSpPr>
        <p:spPr>
          <a:xfrm>
            <a:off x="1016000" y="3544888"/>
            <a:ext cx="1968500" cy="24717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 err="1" smtClean="0">
                <a:latin typeface="Arial" pitchFamily="34" charset="0"/>
                <a:cs typeface="Arial" pitchFamily="34" charset="0"/>
              </a:rPr>
              <a:t>Sensibiliza-ción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 err="1" smtClean="0">
                <a:latin typeface="Arial" pitchFamily="34" charset="0"/>
                <a:cs typeface="Arial" pitchFamily="34" charset="0"/>
              </a:rPr>
              <a:t>Promoción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 err="1" smtClean="0">
                <a:latin typeface="Arial" pitchFamily="34" charset="0"/>
                <a:cs typeface="Arial" pitchFamily="34" charset="0"/>
              </a:rPr>
              <a:t>Fomento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ratificación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 err="1" smtClean="0">
                <a:latin typeface="Arial" pitchFamily="34" charset="0"/>
                <a:cs typeface="Arial" pitchFamily="34" charset="0"/>
              </a:rPr>
              <a:t>Educación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 err="1" smtClean="0">
                <a:latin typeface="Arial" pitchFamily="34" charset="0"/>
                <a:cs typeface="Arial" pitchFamily="34" charset="0"/>
              </a:rPr>
              <a:t>Capacitación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 err="1" smtClean="0">
                <a:latin typeface="Arial" pitchFamily="34" charset="0"/>
                <a:cs typeface="Arial" pitchFamily="34" charset="0"/>
              </a:rPr>
              <a:t>Asesorar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al 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Gobierno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3521075" y="3544888"/>
            <a:ext cx="2046288" cy="24844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 err="1" smtClean="0">
                <a:latin typeface="Arial" pitchFamily="34" charset="0"/>
                <a:cs typeface="Arial" pitchFamily="34" charset="0"/>
              </a:rPr>
              <a:t>Denuncias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Individuales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Amicus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curiae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en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litigios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 err="1" smtClean="0">
                <a:latin typeface="Arial" pitchFamily="34" charset="0"/>
                <a:cs typeface="Arial" pitchFamily="34" charset="0"/>
              </a:rPr>
              <a:t>Combatir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discriminación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dirty="0" err="1" smtClean="0">
                <a:latin typeface="Arial" pitchFamily="34" charset="0"/>
                <a:cs typeface="Arial" pitchFamily="34" charset="0"/>
              </a:rPr>
              <a:t>Aprovechar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prensa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y el 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Parlamento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6103938" y="3305174"/>
            <a:ext cx="2028825" cy="2877261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Investigaciones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públicas</a:t>
            </a:r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1600" b="1" dirty="0" err="1" smtClean="0">
                <a:latin typeface="Arial" pitchFamily="34" charset="0"/>
                <a:cs typeface="Arial" pitchFamily="34" charset="0"/>
              </a:rPr>
              <a:t>Estudios</a:t>
            </a:r>
            <a:r>
              <a:rPr lang="en-GB" sz="1600" b="1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GB" sz="1600" b="1" dirty="0" err="1" smtClean="0">
                <a:latin typeface="Arial" pitchFamily="34" charset="0"/>
                <a:cs typeface="Arial" pitchFamily="34" charset="0"/>
              </a:rPr>
              <a:t>encuestas</a:t>
            </a:r>
            <a:endParaRPr lang="en-GB" sz="16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Reforma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de las 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leyes</a:t>
            </a:r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Informes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anuales</a:t>
            </a:r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Informes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alternativos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 al  </a:t>
            </a:r>
            <a:r>
              <a:rPr lang="en-GB" sz="1600" dirty="0" err="1" smtClean="0">
                <a:latin typeface="Arial" pitchFamily="34" charset="0"/>
                <a:cs typeface="Arial" pitchFamily="34" charset="0"/>
              </a:rPr>
              <a:t>Comité</a:t>
            </a:r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en-US" sz="3600" dirty="0" err="1" smtClean="0">
                <a:latin typeface="Arial" charset="0"/>
                <a:cs typeface="Arial" charset="0"/>
              </a:rPr>
              <a:t>Parlamentos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Comités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parlamentarios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Comisiones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investigación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Preguntas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directas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a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los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ministros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Vigilancia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los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nombramientos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del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Ejecutivo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Supervisión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los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organismos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públicos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no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gubernamentales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Supervisión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del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presupuesto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y las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finanzas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6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Cortes y </a:t>
            </a:r>
            <a:r>
              <a:rPr lang="en-US" sz="3600" dirty="0" err="1" smtClean="0">
                <a:latin typeface="Arial" charset="0"/>
                <a:cs typeface="Arial" charset="0"/>
              </a:rPr>
              <a:t>tribunales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70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600" dirty="0" smtClean="0">
              <a:cs typeface="Arial" charset="0"/>
            </a:endParaRP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Proteger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los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derechos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Proporcionar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remedios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aplicables</a:t>
            </a:r>
            <a:endParaRPr lang="en-GB" sz="2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Interpretar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y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aplicar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la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Convención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a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escala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nacional</a:t>
            </a:r>
            <a:endParaRPr lang="en-GB" sz="2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Complementar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la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labor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de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los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mecanismos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creados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en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virtud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del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artículo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>
                <a:latin typeface="Arial" pitchFamily="34" charset="0"/>
                <a:ea typeface="Calibri" pitchFamily="34" charset="0"/>
                <a:cs typeface="Arial" pitchFamily="34" charset="0"/>
              </a:rPr>
              <a:t>33 </a:t>
            </a:r>
            <a:endParaRPr lang="en-GB" sz="2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Definir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los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ámbitos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problemáticos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en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relación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con la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aplicación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de la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Convención</a:t>
            </a:r>
            <a:endParaRPr lang="en-GB" sz="2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Lanzar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la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reforma</a:t>
            </a:r>
            <a:r>
              <a:rPr lang="en-GB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de las </a:t>
            </a:r>
            <a:r>
              <a:rPr lang="en-GB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leyes</a:t>
            </a:r>
            <a:endParaRPr lang="en-GB" sz="2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Prevenir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problemas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similares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en</a:t>
            </a:r>
            <a:r>
              <a:rPr lang="en-US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el </a:t>
            </a:r>
            <a:r>
              <a:rPr lang="en-US" sz="28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futuro</a:t>
            </a:r>
            <a:endParaRPr lang="en-US" sz="2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en-US" sz="3600" dirty="0" err="1" smtClean="0">
                <a:latin typeface="Arial" charset="0"/>
                <a:cs typeface="Arial" charset="0"/>
              </a:rPr>
              <a:t>Participación</a:t>
            </a:r>
            <a:r>
              <a:rPr lang="en-US" sz="3600" dirty="0" smtClean="0">
                <a:latin typeface="Arial" charset="0"/>
                <a:cs typeface="Arial" charset="0"/>
              </a:rPr>
              <a:t> de la </a:t>
            </a:r>
            <a:r>
              <a:rPr lang="en-US" sz="3600" dirty="0" err="1" smtClean="0">
                <a:latin typeface="Arial" charset="0"/>
                <a:cs typeface="Arial" charset="0"/>
              </a:rPr>
              <a:t>sociedad</a:t>
            </a:r>
            <a:r>
              <a:rPr lang="en-US" sz="3600" dirty="0" smtClean="0">
                <a:latin typeface="Arial" charset="0"/>
                <a:cs typeface="Arial" charset="0"/>
              </a:rPr>
              <a:t> civil 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598488" y="1365250"/>
            <a:ext cx="79883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8488" y="1808163"/>
            <a:ext cx="7988300" cy="306228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ES" sz="2800" i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ES" sz="2800" i="1" dirty="0">
                <a:latin typeface="Arial" pitchFamily="34" charset="0"/>
                <a:cs typeface="Arial" pitchFamily="34" charset="0"/>
              </a:rPr>
              <a:t>sociedad civil, y en particular las personas con discapacidad y las organizaciones que las representan, estarán integradas y participarán plenamente en todos los niveles del proceso de </a:t>
            </a:r>
            <a:r>
              <a:rPr lang="es-ES" sz="2800" i="1" dirty="0" smtClean="0">
                <a:latin typeface="Arial" pitchFamily="34" charset="0"/>
                <a:cs typeface="Arial" pitchFamily="34" charset="0"/>
              </a:rPr>
              <a:t>seguimiento.</a:t>
            </a:r>
            <a:endParaRPr lang="en-US" dirty="0"/>
          </a:p>
          <a:p>
            <a:pPr algn="just">
              <a:defRPr/>
            </a:pPr>
            <a:endParaRPr lang="en-US" dirty="0"/>
          </a:p>
          <a:p>
            <a:pPr algn="r">
              <a:defRPr/>
            </a:pPr>
            <a:r>
              <a:rPr lang="en-US" sz="2800" dirty="0" smtClean="0"/>
              <a:t>Art. </a:t>
            </a:r>
            <a:r>
              <a:rPr lang="en-US" sz="2800" dirty="0"/>
              <a:t>33 (3)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  <a:cs typeface="Arial" charset="0"/>
              </a:rPr>
              <a:t>Fuentes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es-ES" sz="2200" dirty="0">
                <a:latin typeface="Arial" charset="0"/>
                <a:cs typeface="Arial" charset="0"/>
              </a:rPr>
              <a:t>Convención sobre los derechos de las personas con discapacidad</a:t>
            </a:r>
          </a:p>
          <a:p>
            <a:pPr eaLnBrk="1" hangingPunct="1"/>
            <a:r>
              <a:rPr lang="en-US" sz="2200" dirty="0" err="1" smtClean="0">
                <a:latin typeface="Arial" charset="0"/>
                <a:cs typeface="Arial" charset="0"/>
              </a:rPr>
              <a:t>Documento</a:t>
            </a:r>
            <a:r>
              <a:rPr lang="en-US" sz="2200" dirty="0" smtClean="0">
                <a:latin typeface="Arial" charset="0"/>
                <a:cs typeface="Arial" charset="0"/>
              </a:rPr>
              <a:t> A/HRC/10/48</a:t>
            </a:r>
          </a:p>
          <a:p>
            <a:pPr eaLnBrk="1" hangingPunct="1">
              <a:defRPr/>
            </a:pPr>
            <a:r>
              <a:rPr lang="es-ES" sz="2400" i="1" dirty="0" smtClean="0"/>
              <a:t>De </a:t>
            </a:r>
            <a:r>
              <a:rPr lang="es-ES" sz="2400" i="1" dirty="0"/>
              <a:t>la exclusión a la igualdad: Hacia el pleno ejercicio de los derechos de las personas con discapacidad—Manual para parlamentarios sobre la Convención sobre los derechos de las personas con discapacidad y su Protocolo Facultativo (HR/PUB/07/6)</a:t>
            </a:r>
          </a:p>
          <a:p>
            <a:pPr marL="0" indent="0" eaLnBrk="1" hangingPunct="1">
              <a:buNone/>
              <a:defRPr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496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 err="1" smtClean="0">
                <a:cs typeface="Arial" charset="0"/>
              </a:rPr>
              <a:t>Identificar</a:t>
            </a:r>
            <a:r>
              <a:rPr lang="en-US" sz="2400" dirty="0" smtClean="0">
                <a:cs typeface="Arial" charset="0"/>
              </a:rPr>
              <a:t> a </a:t>
            </a:r>
            <a:r>
              <a:rPr lang="en-US" sz="2400" dirty="0" err="1" smtClean="0">
                <a:cs typeface="Arial" charset="0"/>
              </a:rPr>
              <a:t>los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principales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agentes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institucionales</a:t>
            </a:r>
            <a:r>
              <a:rPr lang="en-US" sz="2400" dirty="0" smtClean="0">
                <a:cs typeface="Arial" charset="0"/>
              </a:rPr>
              <a:t> que </a:t>
            </a:r>
            <a:r>
              <a:rPr lang="en-US" sz="2400" dirty="0" err="1" smtClean="0">
                <a:cs typeface="Arial" charset="0"/>
              </a:rPr>
              <a:t>participan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en</a:t>
            </a:r>
            <a:r>
              <a:rPr lang="en-US" sz="2400" dirty="0" smtClean="0">
                <a:cs typeface="Arial" charset="0"/>
              </a:rPr>
              <a:t> la </a:t>
            </a:r>
            <a:r>
              <a:rPr lang="en-US" sz="2400" dirty="0" err="1" smtClean="0">
                <a:cs typeface="Arial" charset="0"/>
              </a:rPr>
              <a:t>aplicación</a:t>
            </a:r>
            <a:r>
              <a:rPr lang="en-US" sz="2400" dirty="0" smtClean="0">
                <a:cs typeface="Arial" charset="0"/>
              </a:rPr>
              <a:t> y </a:t>
            </a:r>
            <a:r>
              <a:rPr lang="en-US" sz="2400" dirty="0" smtClean="0">
                <a:cs typeface="Arial" charset="0"/>
              </a:rPr>
              <a:t>el </a:t>
            </a:r>
            <a:r>
              <a:rPr lang="en-US" sz="2400" dirty="0" err="1" smtClean="0">
                <a:cs typeface="Arial" charset="0"/>
              </a:rPr>
              <a:t>seguimiento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smtClean="0">
                <a:cs typeface="Arial" charset="0"/>
              </a:rPr>
              <a:t>la </a:t>
            </a:r>
            <a:r>
              <a:rPr lang="en-US" sz="2400" dirty="0" err="1" smtClean="0">
                <a:cs typeface="Arial" charset="0"/>
              </a:rPr>
              <a:t>Convención</a:t>
            </a:r>
            <a:endParaRPr lang="en-US" sz="2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 err="1" smtClean="0">
                <a:cs typeface="Arial" charset="0"/>
              </a:rPr>
              <a:t>Comprender</a:t>
            </a:r>
            <a:r>
              <a:rPr lang="en-US" sz="2400" dirty="0" smtClean="0">
                <a:cs typeface="Arial" charset="0"/>
              </a:rPr>
              <a:t> las </a:t>
            </a:r>
            <a:r>
              <a:rPr lang="en-US" sz="2400" dirty="0" err="1" smtClean="0">
                <a:cs typeface="Arial" charset="0"/>
              </a:rPr>
              <a:t>principales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funciones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err="1" smtClean="0">
                <a:cs typeface="Arial" charset="0"/>
              </a:rPr>
              <a:t>quienes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participan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en</a:t>
            </a:r>
            <a:r>
              <a:rPr lang="en-US" sz="2400" dirty="0" smtClean="0">
                <a:cs typeface="Arial" charset="0"/>
              </a:rPr>
              <a:t> la </a:t>
            </a:r>
            <a:r>
              <a:rPr lang="en-US" sz="2400" dirty="0" err="1" smtClean="0">
                <a:cs typeface="Arial" charset="0"/>
              </a:rPr>
              <a:t>aplicación</a:t>
            </a:r>
            <a:r>
              <a:rPr lang="en-US" sz="2400" dirty="0" smtClean="0">
                <a:cs typeface="Arial" charset="0"/>
              </a:rPr>
              <a:t> y </a:t>
            </a:r>
            <a:r>
              <a:rPr lang="en-US" sz="2400" dirty="0" smtClean="0">
                <a:cs typeface="Arial" charset="0"/>
              </a:rPr>
              <a:t>el </a:t>
            </a:r>
            <a:r>
              <a:rPr lang="en-US" sz="2400" dirty="0" err="1" smtClean="0">
                <a:cs typeface="Arial" charset="0"/>
              </a:rPr>
              <a:t>seguimiento</a:t>
            </a:r>
            <a:endParaRPr lang="en-US" sz="24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4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 err="1" smtClean="0">
                <a:cs typeface="Arial" charset="0"/>
              </a:rPr>
              <a:t>Agentes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principales</a:t>
            </a:r>
            <a:endParaRPr lang="en-US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 err="1" smtClean="0">
                <a:cs typeface="Arial" charset="0"/>
              </a:rPr>
              <a:t>Puntos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focales</a:t>
            </a:r>
            <a:r>
              <a:rPr lang="en-US" sz="2400" dirty="0" smtClean="0">
                <a:cs typeface="Arial" charset="0"/>
              </a:rPr>
              <a:t> y </a:t>
            </a:r>
            <a:r>
              <a:rPr lang="en-US" sz="2400" dirty="0" err="1" smtClean="0">
                <a:cs typeface="Arial" charset="0"/>
              </a:rPr>
              <a:t>mecanismos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err="1" smtClean="0">
                <a:cs typeface="Arial" charset="0"/>
              </a:rPr>
              <a:t>coordinación</a:t>
            </a:r>
            <a:endParaRPr lang="en-US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 err="1" smtClean="0">
                <a:cs typeface="Arial" charset="0"/>
              </a:rPr>
              <a:t>Dispositivos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nacionales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independientes</a:t>
            </a:r>
            <a:endParaRPr lang="en-US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 err="1" smtClean="0">
                <a:cs typeface="Arial" charset="0"/>
              </a:rPr>
              <a:t>Parlamentos</a:t>
            </a:r>
            <a:endParaRPr lang="en-US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 smtClean="0">
                <a:cs typeface="Arial" charset="0"/>
              </a:rPr>
              <a:t>Cortes y </a:t>
            </a:r>
            <a:r>
              <a:rPr lang="en-US" sz="2400" dirty="0" err="1" smtClean="0">
                <a:cs typeface="Arial" charset="0"/>
              </a:rPr>
              <a:t>tribunales</a:t>
            </a:r>
            <a:endParaRPr lang="en-US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400" dirty="0" err="1" smtClean="0">
                <a:cs typeface="Arial" charset="0"/>
              </a:rPr>
              <a:t>Participación</a:t>
            </a:r>
            <a:r>
              <a:rPr lang="en-US" sz="2400" dirty="0" smtClean="0">
                <a:cs typeface="Arial" charset="0"/>
              </a:rPr>
              <a:t> de la </a:t>
            </a:r>
            <a:r>
              <a:rPr lang="en-US" sz="2400" dirty="0" err="1" smtClean="0">
                <a:cs typeface="Arial" charset="0"/>
              </a:rPr>
              <a:t>sociedad</a:t>
            </a:r>
            <a:r>
              <a:rPr lang="en-US" sz="2400" dirty="0" smtClean="0">
                <a:cs typeface="Arial" charset="0"/>
              </a:rPr>
              <a:t> civil</a:t>
            </a:r>
            <a:endParaRPr lang="en-US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51996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Objetivo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70967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Secuencia</a:t>
            </a:r>
            <a:r>
              <a:rPr lang="en-US" sz="2600" b="1" dirty="0" smtClean="0">
                <a:solidFill>
                  <a:schemeClr val="tx2"/>
                </a:solidFill>
                <a:cs typeface="Arial" charset="0"/>
              </a:rPr>
              <a:t> del </a:t>
            </a:r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módulo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Connector 15"/>
          <p:cNvSpPr/>
          <p:nvPr/>
        </p:nvSpPr>
        <p:spPr>
          <a:xfrm>
            <a:off x="1981200" y="1219200"/>
            <a:ext cx="5257800" cy="4953000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2590800" y="1752600"/>
            <a:ext cx="4038600" cy="388620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2" name="Rectangle 1"/>
          <p:cNvSpPr>
            <a:spLocks noChangeArrowheads="1"/>
          </p:cNvSpPr>
          <p:nvPr/>
        </p:nvSpPr>
        <p:spPr bwMode="auto">
          <a:xfrm>
            <a:off x="457200" y="332473"/>
            <a:ext cx="83296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en-US" sz="3600" b="1" dirty="0" err="1" smtClean="0">
                <a:solidFill>
                  <a:schemeClr val="tx2"/>
                </a:solidFill>
                <a:cs typeface="Arial" charset="0"/>
              </a:rPr>
              <a:t>Agentes</a:t>
            </a:r>
            <a:r>
              <a:rPr lang="en-US" sz="3600" b="1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3600" b="1" dirty="0" err="1" smtClean="0">
                <a:solidFill>
                  <a:schemeClr val="tx2"/>
                </a:solidFill>
                <a:cs typeface="Arial" charset="0"/>
              </a:rPr>
              <a:t>principales</a:t>
            </a:r>
            <a:endParaRPr lang="en-US" sz="3600" b="1" dirty="0">
              <a:solidFill>
                <a:schemeClr val="tx2"/>
              </a:solidFill>
              <a:cs typeface="Arial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724846597"/>
              </p:ext>
            </p:extLst>
          </p:nvPr>
        </p:nvGraphicFramePr>
        <p:xfrm>
          <a:off x="914400" y="762000"/>
          <a:ext cx="7391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65532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2" name="Oval 21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dirty="0" err="1" smtClean="0">
                  <a:solidFill>
                    <a:schemeClr val="bg1"/>
                  </a:solidFill>
                </a:rPr>
                <a:t>Parlamento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906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5" name="Oval 24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dirty="0" smtClean="0">
                  <a:solidFill>
                    <a:schemeClr val="bg1"/>
                  </a:solidFill>
                </a:rPr>
                <a:t>Cortes y </a:t>
              </a:r>
              <a:r>
                <a:rPr lang="en-US" dirty="0" err="1" smtClean="0">
                  <a:solidFill>
                    <a:schemeClr val="bg1"/>
                  </a:solidFill>
                </a:rPr>
                <a:t>tribunales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9450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cs typeface="Arial" charset="0"/>
              </a:rPr>
              <a:t>Puntos</a:t>
            </a:r>
            <a:r>
              <a:rPr lang="fr-FR" sz="3600" dirty="0" smtClean="0">
                <a:latin typeface="Arial" charset="0"/>
                <a:cs typeface="Arial" charset="0"/>
              </a:rPr>
              <a:t> focales y </a:t>
            </a:r>
            <a:r>
              <a:rPr lang="fr-FR" sz="3600" dirty="0" err="1" smtClean="0">
                <a:latin typeface="Arial" charset="0"/>
                <a:cs typeface="Arial" charset="0"/>
              </a:rPr>
              <a:t>mecanismos</a:t>
            </a:r>
            <a:r>
              <a:rPr lang="fr-FR" sz="3600" dirty="0" smtClean="0">
                <a:latin typeface="Arial" charset="0"/>
                <a:cs typeface="Arial" charset="0"/>
              </a:rPr>
              <a:t> de </a:t>
            </a:r>
            <a:r>
              <a:rPr lang="fr-FR" sz="3600" dirty="0" err="1" smtClean="0">
                <a:latin typeface="Arial" charset="0"/>
                <a:cs typeface="Arial" charset="0"/>
              </a:rPr>
              <a:t>coordinación</a:t>
            </a:r>
            <a:r>
              <a:rPr lang="fr-FR" sz="3600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901825"/>
            <a:ext cx="7056438" cy="3929063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ES" sz="2400" i="1" dirty="0">
                <a:latin typeface="Arial" pitchFamily="34" charset="0"/>
                <a:cs typeface="Arial" pitchFamily="34" charset="0"/>
              </a:rPr>
              <a:t> Los Estados Partes, de conformidad con su sistema organizativo, designarán uno o más organismos gubernamentales encargados de las </a:t>
            </a:r>
            <a:r>
              <a:rPr lang="es-ES" sz="2400" i="1" u="sng" dirty="0">
                <a:latin typeface="Arial" pitchFamily="34" charset="0"/>
                <a:cs typeface="Arial" pitchFamily="34" charset="0"/>
              </a:rPr>
              <a:t>cuestiones relativas a la aplicación </a:t>
            </a:r>
            <a:r>
              <a:rPr lang="es-ES" sz="2400" i="1" dirty="0">
                <a:latin typeface="Arial" pitchFamily="34" charset="0"/>
                <a:cs typeface="Arial" pitchFamily="34" charset="0"/>
              </a:rPr>
              <a:t>de la presente Convención y considerarán detenidamente la posibilidad de establecer o designar un </a:t>
            </a:r>
            <a:r>
              <a:rPr lang="es-ES" sz="2400" b="1" i="1" dirty="0">
                <a:latin typeface="Arial" pitchFamily="34" charset="0"/>
                <a:cs typeface="Arial" pitchFamily="34" charset="0"/>
              </a:rPr>
              <a:t>mecanismo de coordinación </a:t>
            </a:r>
            <a:r>
              <a:rPr lang="es-ES" sz="2400" i="1" dirty="0">
                <a:latin typeface="Arial" pitchFamily="34" charset="0"/>
                <a:cs typeface="Arial" pitchFamily="34" charset="0"/>
              </a:rPr>
              <a:t>para </a:t>
            </a:r>
            <a:r>
              <a:rPr lang="es-ES" sz="2400" i="1" u="sng" dirty="0">
                <a:latin typeface="Arial" pitchFamily="34" charset="0"/>
                <a:cs typeface="Arial" pitchFamily="34" charset="0"/>
              </a:rPr>
              <a:t>facilitar la adopción de medidas al respecto en diferentes sectores y a diferentes </a:t>
            </a:r>
            <a:r>
              <a:rPr lang="es-ES" sz="2400" i="1" u="sng" dirty="0" smtClean="0">
                <a:latin typeface="Arial" pitchFamily="34" charset="0"/>
                <a:cs typeface="Arial" pitchFamily="34" charset="0"/>
              </a:rPr>
              <a:t>niveles</a:t>
            </a:r>
            <a:r>
              <a:rPr lang="es-ES" sz="2400" i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n-US" sz="2400" i="1" dirty="0"/>
          </a:p>
          <a:p>
            <a:pPr algn="r"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art. 33 (1)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cs typeface="Arial" charset="0"/>
              </a:rPr>
              <a:t>Funciones</a:t>
            </a:r>
            <a:r>
              <a:rPr lang="fr-FR" sz="3600" dirty="0" smtClean="0">
                <a:latin typeface="Arial" charset="0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cs typeface="Arial" charset="0"/>
              </a:rPr>
              <a:t>posibles</a:t>
            </a:r>
            <a:r>
              <a:rPr lang="fr-FR" sz="3600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 i="1" dirty="0" smtClean="0">
                <a:solidFill>
                  <a:srgbClr val="FF0000"/>
                </a:solidFill>
                <a:cs typeface="Arial" charset="0"/>
              </a:rPr>
              <a:t>¿</a:t>
            </a:r>
            <a:r>
              <a:rPr lang="en-US" sz="2800" i="1" dirty="0" err="1" smtClean="0">
                <a:solidFill>
                  <a:srgbClr val="FF0000"/>
                </a:solidFill>
                <a:cs typeface="Arial" charset="0"/>
              </a:rPr>
              <a:t>Qué</a:t>
            </a:r>
            <a:r>
              <a:rPr lang="en-US" sz="2800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cs typeface="Arial" charset="0"/>
              </a:rPr>
              <a:t>funciones</a:t>
            </a:r>
            <a:r>
              <a:rPr lang="en-US" sz="2800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cs typeface="Arial" charset="0"/>
              </a:rPr>
              <a:t>podrían</a:t>
            </a:r>
            <a:r>
              <a:rPr lang="en-US" sz="2800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cs typeface="Arial" charset="0"/>
              </a:rPr>
              <a:t>desempeñar</a:t>
            </a:r>
            <a:r>
              <a:rPr lang="en-US" sz="2800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cs typeface="Arial" charset="0"/>
              </a:rPr>
              <a:t>los</a:t>
            </a:r>
            <a:r>
              <a:rPr lang="en-US" sz="2800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cs typeface="Arial" charset="0"/>
              </a:rPr>
              <a:t>puntos</a:t>
            </a:r>
            <a:r>
              <a:rPr lang="en-US" sz="2800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cs typeface="Arial" charset="0"/>
              </a:rPr>
              <a:t>focales</a:t>
            </a:r>
            <a:r>
              <a:rPr lang="en-US" sz="2800" i="1" dirty="0" smtClean="0">
                <a:solidFill>
                  <a:srgbClr val="FF0000"/>
                </a:solidFill>
                <a:cs typeface="Arial" charset="0"/>
              </a:rPr>
              <a:t> y </a:t>
            </a:r>
            <a:r>
              <a:rPr lang="en-US" sz="2800" i="1" dirty="0" err="1" smtClean="0">
                <a:solidFill>
                  <a:srgbClr val="FF0000"/>
                </a:solidFill>
                <a:cs typeface="Arial" charset="0"/>
              </a:rPr>
              <a:t>los</a:t>
            </a:r>
            <a:r>
              <a:rPr lang="en-US" sz="2800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cs typeface="Arial" charset="0"/>
              </a:rPr>
              <a:t>mecanismos</a:t>
            </a:r>
            <a:r>
              <a:rPr lang="en-US" sz="2800" i="1" dirty="0" smtClean="0">
                <a:solidFill>
                  <a:srgbClr val="FF0000"/>
                </a:solidFill>
                <a:cs typeface="Arial" charset="0"/>
              </a:rPr>
              <a:t> de </a:t>
            </a:r>
            <a:r>
              <a:rPr lang="en-US" sz="2800" i="1" dirty="0" err="1" smtClean="0">
                <a:solidFill>
                  <a:srgbClr val="FF0000"/>
                </a:solidFill>
                <a:cs typeface="Arial" charset="0"/>
              </a:rPr>
              <a:t>coordinación</a:t>
            </a:r>
            <a:r>
              <a:rPr lang="en-US" sz="2800" i="1" dirty="0" smtClean="0">
                <a:solidFill>
                  <a:srgbClr val="FF0000"/>
                </a:solidFill>
                <a:cs typeface="Arial" charset="0"/>
              </a:rPr>
              <a:t>?</a:t>
            </a:r>
            <a:endParaRPr lang="en-US" sz="3600" i="1" dirty="0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cs typeface="Arial" charset="0"/>
              </a:rPr>
              <a:t>Ejemplo</a:t>
            </a:r>
            <a:r>
              <a:rPr lang="fr-FR" sz="3600" dirty="0" smtClean="0">
                <a:latin typeface="Arial" charset="0"/>
                <a:cs typeface="Arial" charset="0"/>
              </a:rPr>
              <a:t>: </a:t>
            </a:r>
            <a:r>
              <a:rPr lang="fr-FR" sz="3600" dirty="0" err="1" smtClean="0">
                <a:latin typeface="Arial" charset="0"/>
                <a:cs typeface="Arial" charset="0"/>
              </a:rPr>
              <a:t>Alemania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42988" y="1262063"/>
            <a:ext cx="7058025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900693"/>
              </p:ext>
            </p:extLst>
          </p:nvPr>
        </p:nvGraphicFramePr>
        <p:xfrm>
          <a:off x="590550" y="934201"/>
          <a:ext cx="8285163" cy="52779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79097"/>
                <a:gridCol w="2477279"/>
                <a:gridCol w="4328787"/>
              </a:tblGrid>
              <a:tr h="370766"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Mecanismo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Autoridad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Composición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y </a:t>
                      </a:r>
                      <a:r>
                        <a:rPr lang="en-GB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andato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31038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Punto focal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Ministerio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Federal de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Trabajo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y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Asuntos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Sociales</a:t>
                      </a:r>
                      <a:endParaRPr lang="en-GB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Puntos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focales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subsidiarios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en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16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Estados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GB" sz="1600" i="0" dirty="0" err="1" smtClean="0">
                          <a:latin typeface="Arial" pitchFamily="34" charset="0"/>
                          <a:cs typeface="Arial" pitchFamily="34" charset="0"/>
                        </a:rPr>
                        <a:t>Länder</a:t>
                      </a:r>
                      <a:r>
                        <a:rPr lang="en-GB" sz="1600" i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600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Enlaza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con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16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Estados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GB" sz="1600" i="0" baseline="0" dirty="0" err="1" smtClean="0">
                          <a:latin typeface="Arial" pitchFamily="34" charset="0"/>
                          <a:cs typeface="Arial" pitchFamily="34" charset="0"/>
                        </a:rPr>
                        <a:t>Länder</a:t>
                      </a:r>
                      <a:r>
                        <a:rPr lang="en-GB" sz="1600" i="0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en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lo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tocante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a la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aplicación</a:t>
                      </a:r>
                      <a:endParaRPr lang="en-GB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El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grupo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trabajo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consulta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periodicamente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con las OPD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310380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Mecanismo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coordinación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Comisionado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del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Gobierno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Federal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para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asuntos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relativos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a las personas con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discapacidad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Tiene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13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empleados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GB" sz="16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Sensibiliza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acerca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de la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Convención</a:t>
                      </a:r>
                      <a:endParaRPr lang="en-GB" sz="16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Asesora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al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Gobierno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Federal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Facilita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colaboración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entre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ministerios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y las OPD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797963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Órgano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asesor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 (no lo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exige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Convención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Comité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integración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Compuesto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por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un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Comisionado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Federal, un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Comisionado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Estatal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expertos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independientes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y 10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representantes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 OPD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Tiene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dos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empleados</a:t>
                      </a:r>
                      <a:endParaRPr lang="en-GB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Promueve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Convención</a:t>
                      </a:r>
                      <a:endParaRPr lang="en-GB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Formula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recomendaciones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al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gobierno</a:t>
                      </a:r>
                      <a:endParaRPr lang="en-GB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Coordina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4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grupos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trabajo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temáticos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529638" cy="1090612"/>
          </a:xfrm>
        </p:spPr>
        <p:txBody>
          <a:bodyPr/>
          <a:lstStyle/>
          <a:p>
            <a:pPr algn="ctr" eaLnBrk="1" hangingPunct="1"/>
            <a:r>
              <a:rPr lang="en-US" sz="3600" dirty="0" err="1" smtClean="0">
                <a:latin typeface="Arial" charset="0"/>
                <a:cs typeface="Arial" charset="0"/>
              </a:rPr>
              <a:t>Ejemplo</a:t>
            </a:r>
            <a:r>
              <a:rPr lang="en-US" sz="3600" dirty="0" smtClean="0">
                <a:latin typeface="Arial" charset="0"/>
                <a:cs typeface="Arial" charset="0"/>
              </a:rPr>
              <a:t>: </a:t>
            </a:r>
            <a:r>
              <a:rPr lang="en-US" sz="3600" dirty="0" err="1" smtClean="0">
                <a:latin typeface="Arial" charset="0"/>
                <a:cs typeface="Arial" charset="0"/>
              </a:rPr>
              <a:t>España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511300"/>
            <a:ext cx="7056438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373066"/>
              </p:ext>
            </p:extLst>
          </p:nvPr>
        </p:nvGraphicFramePr>
        <p:xfrm>
          <a:off x="619125" y="1397000"/>
          <a:ext cx="8080375" cy="445511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95729"/>
                <a:gridCol w="2541083"/>
                <a:gridCol w="3643563"/>
              </a:tblGrid>
              <a:tr h="370810"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Mecanismo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Autoridad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Composición</a:t>
                      </a:r>
                      <a:r>
                        <a:rPr lang="en-GB" sz="1800" dirty="0" smtClean="0">
                          <a:latin typeface="Arial" pitchFamily="34" charset="0"/>
                          <a:cs typeface="Arial" pitchFamily="34" charset="0"/>
                        </a:rPr>
                        <a:t> y </a:t>
                      </a:r>
                      <a:r>
                        <a:rPr lang="en-GB" sz="1800" dirty="0" err="1" smtClean="0">
                          <a:latin typeface="Arial" pitchFamily="34" charset="0"/>
                          <a:cs typeface="Arial" pitchFamily="34" charset="0"/>
                        </a:rPr>
                        <a:t>mandato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</a:tr>
              <a:tr h="1554356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Punto focal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sz="1600" dirty="0" smtClean="0">
                          <a:latin typeface="Arial" pitchFamily="34" charset="0"/>
                          <a:cs typeface="Arial" pitchFamily="34" charset="0"/>
                        </a:rPr>
                        <a:t>Dirección General de Políticas de Apoyo a la Discapacidad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/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Ministerio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Sanidad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Servicios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Sociales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e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Igualdad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Tiene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46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empleados</a:t>
                      </a:r>
                      <a:endParaRPr lang="en-GB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responsable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 las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políticas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apoyo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a la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discapacidad</a:t>
                      </a:r>
                      <a:endParaRPr lang="en-GB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Coordinación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interministerial</a:t>
                      </a:r>
                      <a:endParaRPr lang="en-GB" sz="16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Coordinación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entre el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gobierno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central y las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comunidades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autónomas</a:t>
                      </a:r>
                      <a:endParaRPr lang="en-GB" sz="16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41997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Mecanismo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coordinación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ES" sz="1600" dirty="0" smtClean="0">
                          <a:latin typeface="Arial" pitchFamily="34" charset="0"/>
                          <a:cs typeface="Arial" pitchFamily="34" charset="0"/>
                        </a:rPr>
                        <a:t>Consejo Nacional de la Discapacidad 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Cuenta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con 40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miembros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procedentes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del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punto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focal: un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presidente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tres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vicepresidentes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16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representantes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otros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12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ministerios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, 16 </a:t>
                      </a:r>
                      <a:r>
                        <a:rPr lang="en-GB" sz="1600" dirty="0" err="1" smtClean="0">
                          <a:latin typeface="Arial" pitchFamily="34" charset="0"/>
                          <a:cs typeface="Arial" pitchFamily="34" charset="0"/>
                        </a:rPr>
                        <a:t>representantes</a:t>
                      </a:r>
                      <a:r>
                        <a:rPr lang="en-GB" sz="1600" dirty="0" smtClean="0">
                          <a:latin typeface="Arial" pitchFamily="34" charset="0"/>
                          <a:cs typeface="Arial" pitchFamily="34" charset="0"/>
                        </a:rPr>
                        <a:t> de OPD y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cuatro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expertos</a:t>
                      </a:r>
                      <a:endParaRPr lang="en-GB" sz="16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Coordina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las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políticas</a:t>
                      </a:r>
                      <a:endParaRPr lang="en-GB" sz="16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Facilita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colaboracion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entre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los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ministerios</a:t>
                      </a:r>
                      <a:r>
                        <a:rPr lang="en-GB" sz="1600" baseline="0" dirty="0" smtClean="0">
                          <a:latin typeface="Arial" pitchFamily="34" charset="0"/>
                          <a:cs typeface="Arial" pitchFamily="34" charset="0"/>
                        </a:rPr>
                        <a:t> y las OPD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cs typeface="Arial" charset="0"/>
              </a:rPr>
              <a:t>Mecanismos</a:t>
            </a:r>
            <a:r>
              <a:rPr lang="fr-FR" sz="3600" dirty="0" smtClean="0">
                <a:latin typeface="Arial" charset="0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cs typeface="Arial" charset="0"/>
              </a:rPr>
              <a:t>nacionales</a:t>
            </a:r>
            <a:r>
              <a:rPr lang="fr-FR" sz="3600" dirty="0" smtClean="0">
                <a:latin typeface="Arial" charset="0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cs typeface="Arial" charset="0"/>
              </a:rPr>
              <a:t>independientes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676401"/>
            <a:ext cx="7056438" cy="40163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ES" sz="2400" i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sz="2400" i="1" dirty="0" smtClean="0">
                <a:latin typeface="Arial" pitchFamily="34" charset="0"/>
                <a:cs typeface="Arial" pitchFamily="34" charset="0"/>
              </a:rPr>
              <a:t>Los Estados Partes, … mantendrán, reforzarán, designarán o establecerán,… un marco, que constará de uno o varios mecanismos independientes, para promover, proteger y supervisar la aplicación de la… Convención. …tendrán en cuenta los principios relativos a la condición jurídica y el funcionamiento de las instituciones nacionales de protección y promoción de los derechos humanos</a:t>
            </a:r>
          </a:p>
          <a:p>
            <a:pPr>
              <a:defRPr/>
            </a:pPr>
            <a:endParaRPr lang="en-US" sz="2400" i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2400" i="1" dirty="0" smtClean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Art. 33 (2)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La </a:t>
            </a:r>
            <a:r>
              <a:rPr lang="en-US" sz="3600" dirty="0" err="1" smtClean="0">
                <a:latin typeface="Arial" charset="0"/>
                <a:cs typeface="Arial" charset="0"/>
              </a:rPr>
              <a:t>creación</a:t>
            </a:r>
            <a:r>
              <a:rPr lang="en-US" sz="3600" dirty="0" smtClean="0">
                <a:latin typeface="Arial" charset="0"/>
                <a:cs typeface="Arial" charset="0"/>
              </a:rPr>
              <a:t> del </a:t>
            </a:r>
            <a:r>
              <a:rPr lang="en-US" sz="3600" dirty="0" err="1" smtClean="0">
                <a:latin typeface="Arial" charset="0"/>
                <a:cs typeface="Arial" charset="0"/>
              </a:rPr>
              <a:t>marco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63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6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3200" dirty="0" smtClean="0">
                <a:cs typeface="Arial" charset="0"/>
              </a:rPr>
              <a:t>¿M</a:t>
            </a:r>
            <a:r>
              <a:rPr lang="es-ES" sz="3200" dirty="0" err="1" smtClean="0">
                <a:cs typeface="Arial" charset="0"/>
              </a:rPr>
              <a:t>antener</a:t>
            </a:r>
            <a:r>
              <a:rPr lang="es-ES" sz="3200" dirty="0" smtClean="0">
                <a:cs typeface="Arial" charset="0"/>
              </a:rPr>
              <a:t>, reforzar, designar </a:t>
            </a:r>
            <a:r>
              <a:rPr lang="es-ES" sz="3200" dirty="0">
                <a:cs typeface="Arial" charset="0"/>
              </a:rPr>
              <a:t>o </a:t>
            </a:r>
            <a:r>
              <a:rPr lang="es-ES" sz="3200" dirty="0" smtClean="0">
                <a:cs typeface="Arial" charset="0"/>
              </a:rPr>
              <a:t>establecer</a:t>
            </a:r>
            <a:r>
              <a:rPr lang="en-US" sz="3200" dirty="0" smtClean="0">
                <a:cs typeface="Arial" charset="0"/>
              </a:rPr>
              <a:t>?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3200" dirty="0" smtClean="0">
                <a:cs typeface="Arial" charset="0"/>
              </a:rPr>
              <a:t>¿Un </a:t>
            </a:r>
            <a:r>
              <a:rPr lang="en-US" sz="3200" dirty="0" err="1" smtClean="0">
                <a:cs typeface="Arial" charset="0"/>
              </a:rPr>
              <a:t>mecanismo</a:t>
            </a:r>
            <a:r>
              <a:rPr lang="en-US" sz="3200" dirty="0" smtClean="0">
                <a:cs typeface="Arial" charset="0"/>
              </a:rPr>
              <a:t> o </a:t>
            </a:r>
            <a:r>
              <a:rPr lang="en-US" sz="3200" dirty="0" err="1" smtClean="0">
                <a:cs typeface="Arial" charset="0"/>
              </a:rPr>
              <a:t>varios</a:t>
            </a:r>
            <a:r>
              <a:rPr lang="en-US" sz="2800" dirty="0" smtClean="0">
                <a:cs typeface="Arial" charset="0"/>
              </a:rPr>
              <a:t>?</a:t>
            </a:r>
            <a:endParaRPr lang="en-US" sz="3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3200" dirty="0" smtClean="0">
                <a:cs typeface="Arial" charset="0"/>
              </a:rPr>
              <a:t>¿Que </a:t>
            </a:r>
            <a:r>
              <a:rPr lang="en-US" sz="3200" dirty="0" err="1" smtClean="0">
                <a:cs typeface="Arial" charset="0"/>
              </a:rPr>
              <a:t>cumpla</a:t>
            </a:r>
            <a:r>
              <a:rPr lang="en-US" sz="3200" dirty="0" smtClean="0">
                <a:cs typeface="Arial" charset="0"/>
              </a:rPr>
              <a:t> con </a:t>
            </a:r>
            <a:r>
              <a:rPr lang="en-US" sz="3200" dirty="0" err="1" smtClean="0">
                <a:cs typeface="Arial" charset="0"/>
              </a:rPr>
              <a:t>los</a:t>
            </a:r>
            <a:r>
              <a:rPr lang="en-US" sz="3200" dirty="0" smtClean="0">
                <a:cs typeface="Arial" charset="0"/>
              </a:rPr>
              <a:t> </a:t>
            </a:r>
            <a:r>
              <a:rPr lang="en-US" sz="3200" dirty="0" err="1" smtClean="0">
                <a:cs typeface="Arial" charset="0"/>
              </a:rPr>
              <a:t>Principios</a:t>
            </a:r>
            <a:r>
              <a:rPr lang="en-US" sz="3200" dirty="0" smtClean="0">
                <a:cs typeface="Arial" charset="0"/>
              </a:rPr>
              <a:t> de </a:t>
            </a:r>
            <a:r>
              <a:rPr lang="en-US" sz="3200" dirty="0" err="1" smtClean="0">
                <a:cs typeface="Arial" charset="0"/>
              </a:rPr>
              <a:t>París</a:t>
            </a:r>
            <a:r>
              <a:rPr lang="en-US" sz="3200" dirty="0" smtClean="0">
                <a:cs typeface="Arial" charset="0"/>
              </a:rPr>
              <a:t>?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3200" dirty="0" err="1" smtClean="0">
                <a:cs typeface="Arial" charset="0"/>
              </a:rPr>
              <a:t>Independiente</a:t>
            </a:r>
            <a:endParaRPr lang="en-US" sz="3200" dirty="0" smtClean="0">
              <a:cs typeface="Arial" charset="0"/>
            </a:endParaRP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cs typeface="Arial" charset="0"/>
              </a:rPr>
              <a:t>Plural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3200" dirty="0" smtClean="0">
                <a:cs typeface="Arial" charset="0"/>
              </a:rPr>
              <a:t>¿</a:t>
            </a:r>
            <a:r>
              <a:rPr lang="en-US" sz="3200" dirty="0" err="1" smtClean="0">
                <a:cs typeface="Arial" charset="0"/>
              </a:rPr>
              <a:t>Accesible</a:t>
            </a:r>
            <a:r>
              <a:rPr lang="en-US" sz="3200" dirty="0" smtClean="0">
                <a:cs typeface="Arial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5a7f69b97e597fe9441f8c904db091e1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cf551296ee1a8887e5c78874e2fd4914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E9C2EB22-519A-49CE-B01D-C06C063D40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7E3F29D-42A2-4DB5-980C-20111CA1507D}">
  <ds:schemaRefs>
    <ds:schemaRef ds:uri="http://schemas.openxmlformats.org/package/2006/metadata/core-properties"/>
    <ds:schemaRef ds:uri="http://schemas.microsoft.com/office/2006/documentManagement/types"/>
    <ds:schemaRef ds:uri="b4e33e86-409b-44c1-8485-331954efb210"/>
    <ds:schemaRef ds:uri="http://purl.org/dc/elements/1.1/"/>
    <ds:schemaRef ds:uri="http://purl.org/dc/dcmitype/"/>
    <ds:schemaRef ds:uri="http://www.w3.org/XML/1998/namespace"/>
    <ds:schemaRef ds:uri="http://schemas.microsoft.com/sharepoint/v3"/>
    <ds:schemaRef ds:uri="http://schemas.microsoft.com/office/2006/metadata/properties"/>
    <ds:schemaRef ds:uri="http://purl.org/dc/term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3092</TotalTime>
  <Words>825</Words>
  <Application>Microsoft Office PowerPoint</Application>
  <PresentationFormat>On-screen Show (4:3)</PresentationFormat>
  <Paragraphs>143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ＭＳ Ｐゴシック</vt:lpstr>
      <vt:lpstr>Arial</vt:lpstr>
      <vt:lpstr>Calibri</vt:lpstr>
      <vt:lpstr>Wingdings</vt:lpstr>
      <vt:lpstr>Thème Office</vt:lpstr>
      <vt:lpstr>Marcos nacionales de aplicación y seguimiento </vt:lpstr>
      <vt:lpstr>PowerPoint Presentation</vt:lpstr>
      <vt:lpstr>PowerPoint Presentation</vt:lpstr>
      <vt:lpstr>Puntos focales y mecanismos de coordinación </vt:lpstr>
      <vt:lpstr>Funciones posibles </vt:lpstr>
      <vt:lpstr>Ejemplo: Alemania</vt:lpstr>
      <vt:lpstr>Ejemplo: España </vt:lpstr>
      <vt:lpstr>Mecanismos nacionales independientes</vt:lpstr>
      <vt:lpstr>La creación del marco</vt:lpstr>
      <vt:lpstr>Funciones </vt:lpstr>
      <vt:lpstr>Parlamentos </vt:lpstr>
      <vt:lpstr>Cortes y tribunales </vt:lpstr>
      <vt:lpstr>Participación de la sociedad civil  </vt:lpstr>
      <vt:lpstr>Fuentes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ordi</cp:lastModifiedBy>
  <cp:revision>276</cp:revision>
  <cp:lastPrinted>2011-08-24T07:57:36Z</cp:lastPrinted>
  <dcterms:created xsi:type="dcterms:W3CDTF">2010-05-19T14:44:31Z</dcterms:created>
  <dcterms:modified xsi:type="dcterms:W3CDTF">2015-07-26T08:50:03Z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